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57" r:id="rId4"/>
    <p:sldId id="258" r:id="rId5"/>
    <p:sldId id="259" r:id="rId6"/>
    <p:sldId id="261" r:id="rId7"/>
    <p:sldId id="291" r:id="rId8"/>
    <p:sldId id="262" r:id="rId9"/>
    <p:sldId id="299" r:id="rId10"/>
    <p:sldId id="272" r:id="rId11"/>
    <p:sldId id="274" r:id="rId12"/>
    <p:sldId id="273" r:id="rId13"/>
    <p:sldId id="275" r:id="rId14"/>
    <p:sldId id="277" r:id="rId15"/>
    <p:sldId id="276" r:id="rId16"/>
    <p:sldId id="278" r:id="rId17"/>
    <p:sldId id="279" r:id="rId18"/>
    <p:sldId id="300" r:id="rId19"/>
    <p:sldId id="281" r:id="rId20"/>
    <p:sldId id="302" r:id="rId21"/>
    <p:sldId id="303" r:id="rId22"/>
    <p:sldId id="304" r:id="rId23"/>
    <p:sldId id="305" r:id="rId24"/>
    <p:sldId id="285" r:id="rId25"/>
    <p:sldId id="290" r:id="rId26"/>
    <p:sldId id="283" r:id="rId27"/>
    <p:sldId id="292" r:id="rId28"/>
    <p:sldId id="284" r:id="rId29"/>
    <p:sldId id="293" r:id="rId30"/>
    <p:sldId id="295" r:id="rId31"/>
    <p:sldId id="294" r:id="rId32"/>
    <p:sldId id="306" r:id="rId33"/>
    <p:sldId id="296" r:id="rId34"/>
    <p:sldId id="297" r:id="rId35"/>
    <p:sldId id="30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3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D9111-1BC6-7046-9F7A-7AB1737570DB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7AE35-B30E-4444-B3E2-223090376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6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2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3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6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6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9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1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D5677-82E5-094B-BACB-55A2245A077D}" type="datetimeFigureOut">
              <a:rPr lang="en-US" smtClean="0"/>
              <a:t>04/11/14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7C272-3772-DE4B-9DEE-A8706F63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0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14.png"/><Relationship Id="rId14" Type="http://schemas.openxmlformats.org/officeDocument/2006/relationships/image" Target="../media/image15.jpg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70205"/>
            <a:ext cx="914400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 POLO NAVAL E OFFSHORE DE RIO GRANDE E </a:t>
            </a: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ENTORNO</a:t>
            </a:r>
            <a:endParaRPr lang="en-US" sz="3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500" y="6359525"/>
            <a:ext cx="87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RIO GRANDE,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05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de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NOVEMBRO de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man Old Style"/>
                <a:cs typeface="Bookman Old Style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411365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37204"/>
            <a:ext cx="9144001" cy="56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APL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a) Caracterização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 marL="360363"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Contextualização / Infraestrutura / Tecnologia / RH /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Cadeia de Suprimentos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/ Financiamento, Investimento e Tributação / Desenvolvimento Sustentável / Responsabilidade Social / Governança /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Competitividade</a:t>
            </a:r>
          </a:p>
          <a:p>
            <a:pPr marL="360363" algn="just" defTabSz="-363538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Levantamento de dados e entrevistas (23 instituições/empresas)</a:t>
            </a:r>
          </a:p>
          <a:p>
            <a:pPr marL="360363" algn="just" defTabSz="-363538">
              <a:lnSpc>
                <a:spcPct val="150000"/>
              </a:lnSpc>
            </a:pP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6350" indent="-6350" algn="just" defTabSz="442913">
              <a:lnSpc>
                <a:spcPct val="150000"/>
              </a:lnSpc>
            </a:pPr>
            <a:r>
              <a:rPr lang="pt-BR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b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Analisar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entraves e potenciais de crescimento dos eixos </a:t>
            </a: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360363" indent="9525"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Matriz SWOT</a:t>
            </a:r>
          </a:p>
          <a:p>
            <a:pPr marL="360363" indent="9525" algn="just">
              <a:lnSpc>
                <a:spcPct val="150000"/>
              </a:lnSpc>
            </a:pP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 defTabSz="-11113">
              <a:lnSpc>
                <a:spcPct val="150000"/>
              </a:lnSpc>
            </a:pPr>
            <a:r>
              <a:rPr lang="pt-BR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Definir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objetivos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estratégias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para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os eixos (agenda de ações)</a:t>
            </a:r>
          </a:p>
        </p:txBody>
      </p:sp>
    </p:spTree>
    <p:extLst>
      <p:ext uri="{BB962C8B-B14F-4D97-AF65-F5344CB8AC3E}">
        <p14:creationId xmlns:p14="http://schemas.microsoft.com/office/powerpoint/2010/main" val="345844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Cadeia de Suprimentos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637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89233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2299" y="5443512"/>
            <a:ext cx="6647182" cy="692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" y="4028840"/>
            <a:ext cx="6647182" cy="141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34942" y="3299098"/>
            <a:ext cx="2292701" cy="729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7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053279"/>
            <a:ext cx="9144001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Competitividade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718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19" y="1468112"/>
            <a:ext cx="7974794" cy="49297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74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908" y="5690944"/>
            <a:ext cx="8082183" cy="313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3909" y="5130097"/>
            <a:ext cx="7125516" cy="548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452" y="4573212"/>
            <a:ext cx="5950467" cy="548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3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40"/>
            <a:ext cx="9144000" cy="5570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8728" y="5624973"/>
            <a:ext cx="8082183" cy="379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355" y="4618737"/>
            <a:ext cx="7356438" cy="1006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417" y="3810459"/>
            <a:ext cx="6593743" cy="791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955" y="5839403"/>
            <a:ext cx="9014021" cy="51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1955" y="2127918"/>
            <a:ext cx="9014022" cy="3731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 – Matriz SWOT</a:t>
            </a:r>
            <a:endParaRPr lang="pt-BR" sz="2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ANÁLISE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(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Forças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Ativos de estaleiros </a:t>
            </a: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Disponibilidade de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crédito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Política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conteúdo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local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Posição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geográfica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privilegiada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Capacidade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instalada para Ensino, Pesquisa 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Extensão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	- Treinamento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Desenvolvimento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Tecnológico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Parques Tecnológicos (OCEANTEC –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ECOVIX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Pelotas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Oferta de empregos e Redução Bolsa Família</a:t>
            </a:r>
          </a:p>
        </p:txBody>
      </p:sp>
    </p:spTree>
    <p:extLst>
      <p:ext uri="{BB962C8B-B14F-4D97-AF65-F5344CB8AC3E}">
        <p14:creationId xmlns:p14="http://schemas.microsoft.com/office/powerpoint/2010/main" val="291137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834"/>
            <a:ext cx="5041900" cy="270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4065894"/>
            <a:ext cx="5041900" cy="270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48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28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SUMÁRIO</a:t>
            </a:r>
          </a:p>
          <a:p>
            <a:pPr algn="just">
              <a:lnSpc>
                <a:spcPct val="20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1) Síntese da constituição do APL</a:t>
            </a:r>
          </a:p>
          <a:p>
            <a:pPr algn="just">
              <a:lnSpc>
                <a:spcPct val="20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Plano de Desenvolvimento do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 algn="just">
              <a:lnSpc>
                <a:spcPct val="200000"/>
              </a:lnSpc>
            </a:pP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Estrutura, An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álise, Objetivos Estratégicos e Ações Prioritárias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05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477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Desenvolvimento do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APL– Matriz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SWOT</a:t>
            </a:r>
            <a:endParaRPr lang="pt-BR" sz="2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ANÁLISE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(Fraquezas)</a:t>
            </a:r>
          </a:p>
          <a:p>
            <a:pPr marL="536575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Baixa Produtividade</a:t>
            </a:r>
          </a:p>
          <a:p>
            <a:pPr marL="536575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Infraestrutura e indicadores sociais</a:t>
            </a:r>
          </a:p>
          <a:p>
            <a:pPr marL="536575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Baixo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investimento em PD&amp;I em Naval e Offshore</a:t>
            </a:r>
          </a:p>
          <a:p>
            <a:pPr marL="536575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Baixa interação entre empresas e </a:t>
            </a:r>
            <a:r>
              <a:rPr lang="pt-B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IEPs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536575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Baixo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nível de formação do trabalhador</a:t>
            </a:r>
          </a:p>
          <a:p>
            <a:pPr marL="536575" lvl="0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Baixa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oferta local de serviços especializados e produtos demandados pelos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estaleiros</a:t>
            </a:r>
          </a:p>
          <a:p>
            <a:pPr marL="536575" lvl="0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Estrutura financeira dos fornecedores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locais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2144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Desenvolvimento do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APL– Matriz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SWOT</a:t>
            </a:r>
            <a:endParaRPr lang="pt-BR" sz="2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ANÁLISE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(Ameaças)</a:t>
            </a:r>
          </a:p>
          <a:p>
            <a:pPr marL="354013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Mudança da Matriz Energética e Preço do Barril de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Petróleo</a:t>
            </a: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354013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Dependência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 Petrobrás e conteúdo local</a:t>
            </a:r>
          </a:p>
          <a:p>
            <a:pPr marL="354013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Dependência do Governo para infraestrutura e </a:t>
            </a:r>
            <a:r>
              <a:rPr lang="pt-B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macrologística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354013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Ausência de incentivos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iscais para fornecedores e </a:t>
            </a:r>
            <a:r>
              <a:rPr lang="pt-B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sub-contratados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354013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Alta carga tributária e guerra fiscal entre estados</a:t>
            </a:r>
          </a:p>
          <a:p>
            <a:pPr marL="354013" lvl="0">
              <a:lnSpc>
                <a:spcPct val="150000"/>
              </a:lnSpc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Suspensão do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financiamento de longo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prazo</a:t>
            </a:r>
          </a:p>
        </p:txBody>
      </p:sp>
    </p:spTree>
    <p:extLst>
      <p:ext uri="{BB962C8B-B14F-4D97-AF65-F5344CB8AC3E}">
        <p14:creationId xmlns:p14="http://schemas.microsoft.com/office/powerpoint/2010/main" val="92444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56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Plano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 –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Matriz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SWOT</a:t>
            </a:r>
            <a:endParaRPr lang="pt-BR" sz="2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ANÁLISE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(Oportunidades)</a:t>
            </a:r>
          </a:p>
          <a:p>
            <a:pPr marL="446088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Plano de Investimentos da Petrobrás (Novas encomendas)</a:t>
            </a:r>
          </a:p>
          <a:p>
            <a:pPr marL="446088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Pauta comum do território em obras de infraestrutura prioritária (PAC 3 e PPA)</a:t>
            </a:r>
          </a:p>
          <a:p>
            <a:pPr marL="446088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Inserção da indústria no processo de inovação</a:t>
            </a:r>
          </a:p>
          <a:p>
            <a:pPr marL="446088" lvl="0">
              <a:lnSpc>
                <a:spcPct val="150000"/>
              </a:lnSpc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Fomento à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formação de nível técnico, graduação e pós-graduação por meio de instituições locais 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446088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Fundo da Marinha Mercante e BNDES</a:t>
            </a:r>
          </a:p>
          <a:p>
            <a:pPr marL="446088" lvl="0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Fortalecimento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das empresas locais no fornecimento de bens e serviços através da identificação e desenvolvimento de requisitos básicos e competências </a:t>
            </a:r>
          </a:p>
        </p:txBody>
      </p:sp>
    </p:spTree>
    <p:extLst>
      <p:ext uri="{BB962C8B-B14F-4D97-AF65-F5344CB8AC3E}">
        <p14:creationId xmlns:p14="http://schemas.microsoft.com/office/powerpoint/2010/main" val="364721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–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Estratégia</a:t>
            </a:r>
          </a:p>
          <a:p>
            <a:pPr algn="just">
              <a:lnSpc>
                <a:spcPct val="150000"/>
              </a:lnSpc>
            </a:pP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ctr">
              <a:lnSpc>
                <a:spcPct val="150000"/>
              </a:lnSpc>
            </a:pPr>
            <a:r>
              <a:rPr lang="pt-BR" sz="2400" dirty="0" smtClean="0">
                <a:solidFill>
                  <a:srgbClr val="FFFF00"/>
                </a:solidFill>
                <a:latin typeface="Verdana"/>
                <a:cs typeface="Verdana"/>
              </a:rPr>
              <a:t>MISSÃO</a:t>
            </a:r>
            <a:endParaRPr lang="pt-BR" sz="2400" dirty="0">
              <a:solidFill>
                <a:srgbClr val="FFFF00"/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Aumentar a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competitividade sistêmica do território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com ênfase na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cadeia de produção Naval e Offshore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 estimulando a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cooperação entre organizações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o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adensamento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da cadeia produtiva, a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inovação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o desenvolvimento tecnológico, a formação e qualificação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de recursos humanos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atenuando as externalidades negativas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advindas da consolidação dos empreendimentos no território</a:t>
            </a: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;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748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255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APL –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Estratégia</a:t>
            </a:r>
          </a:p>
          <a:p>
            <a:pPr algn="just">
              <a:lnSpc>
                <a:spcPct val="150000"/>
              </a:lnSpc>
            </a:pPr>
            <a:endParaRPr lang="pt-BR" sz="22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ctr">
              <a:lnSpc>
                <a:spcPct val="150000"/>
              </a:lnSpc>
            </a:pPr>
            <a:r>
              <a:rPr lang="pt-BR" sz="2400" dirty="0" smtClean="0">
                <a:solidFill>
                  <a:srgbClr val="FFFF00"/>
                </a:solidFill>
                <a:latin typeface="Verdana"/>
                <a:cs typeface="Verdana"/>
              </a:rPr>
              <a:t>VISÃO</a:t>
            </a:r>
            <a:endParaRPr lang="pt-BR" sz="2400" dirty="0">
              <a:solidFill>
                <a:srgbClr val="FFFF00"/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Ser um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centro excelência 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classe mundial no segmento de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construção e montagem de estruturas navais e Offshore</a:t>
            </a:r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46276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510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Infraestrutura e Logística –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Objetivos Estratégicos</a:t>
            </a:r>
          </a:p>
          <a:p>
            <a:pPr lvl="0"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1) 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realização de estudos e investimentos em infraestrutura econômica no sentido de estimular uma configuração espacial compatível com os princípios de coesão territorial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estratégias de localização dos investimentos produtivos que proporcionem impactos positivos sobre 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território,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tanto do ponto de vista econômico, como social e ambiental, visando a promoção de uma rede urbana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meso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-regional mais integrada e coesa.</a:t>
            </a:r>
          </a:p>
          <a:p>
            <a:pPr lvl="0" algn="just">
              <a:lnSpc>
                <a:spcPct val="150000"/>
              </a:lnSpc>
            </a:pP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3) Implementar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 planejamento estratégico do desenvolvimento regional sustentável utilizando-se de metodologias de Zoneamento Sócio-Econômico-Ecológico (ZSEE). 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8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" y="1053279"/>
            <a:ext cx="9144001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Infraestrutura e Logística –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Promover uma agenda de reuniões entre as Prefeituras e com 	os Governos Estadual e Federal para monitorar o andamento das 	obras prioritárias </a:t>
            </a:r>
            <a:r>
              <a:rPr lang="pt-BR" sz="20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2000" dirty="0" smtClean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7201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5098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Tecnologia e Inovação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4)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pesquisa e o desenvolvimento tecnológico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5)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inserção da indústria em ambientes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inovativos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território de forma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a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estimular a pesquisa aplicada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Implantar um Programa de Competitividade para articular demandas 	tecnológicos da Indústria e capacidade instalada das </a:t>
            </a:r>
            <a:r>
              <a:rPr lang="pt-BR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ICTs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2000" dirty="0">
              <a:solidFill>
                <a:srgbClr val="FFFF00"/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2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Estimular o desenvolvimento dos Parques Tecnológicos e incubadoras do 	território </a:t>
            </a:r>
            <a:r>
              <a:rPr lang="pt-BR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20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157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940754"/>
            <a:ext cx="9144001" cy="583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Recursos Humanos e Formação de Mão de Obra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6)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Melhorar a qualidade e a oferta da mão de obra.</a:t>
            </a: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7)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Fortalecer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rede de educação e formação técnica e superior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Estabelecer um processo de articulação entre o APL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os gestores de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programas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governamentais de formação profissional das instituições de ensino,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bem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como outras instituições ligadas ao tema </a:t>
            </a:r>
            <a:r>
              <a:rPr lang="pt-BR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20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2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Instituição de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um espaço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específico e permanente para debater o tema da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educação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formação de recursos humanos,  envolvendo Secretaria da Educação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do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Munícipio, do Estado (CRE), Institutos Federais, Universidades, Sistema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representação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dos setores produtivos/empresarias e de trabalhadores </a:t>
            </a:r>
            <a:r>
              <a:rPr lang="pt-BR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20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271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1053279"/>
            <a:ext cx="89154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1)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Histórico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 APL Polo Naval e Offshore de Rio Grande e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Entorno</a:t>
            </a:r>
            <a:endParaRPr lang="en-US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44026" y="3600859"/>
            <a:ext cx="8641546" cy="445197"/>
          </a:xfrm>
          <a:prstGeom prst="chevron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66520" y="3679423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3" y="5829810"/>
            <a:ext cx="1181100" cy="939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09403" y="1716170"/>
            <a:ext cx="1215381" cy="1668123"/>
            <a:chOff x="479367" y="1716170"/>
            <a:chExt cx="1215381" cy="16681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68" y="3039483"/>
              <a:ext cx="1215380" cy="3448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67" y="2684277"/>
              <a:ext cx="1215380" cy="3683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67" y="2370094"/>
              <a:ext cx="1215380" cy="31418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367" y="1940521"/>
              <a:ext cx="1215380" cy="4295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367" y="1716170"/>
              <a:ext cx="1215380" cy="237977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6187" y="4085338"/>
            <a:ext cx="2181813" cy="1747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Fev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/2013</a:t>
            </a:r>
          </a:p>
          <a:p>
            <a:pPr algn="ctr">
              <a:lnSpc>
                <a:spcPct val="110000"/>
              </a:lnSpc>
            </a:pP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Lançamento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Projeto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Ind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P&amp;G 75 Plano de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Desenvolvimento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de APLs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em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Petróleo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Gás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Naval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82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491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Cadeia de Suprimentos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8)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Ampliar o fornecimento de produtos e serviços locais.</a:t>
            </a:r>
          </a:p>
          <a:p>
            <a:pPr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9)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Diversificar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 matriz industrial local.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10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integração com outros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consolidados (metal mecânica,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moveleira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eletroeletrônica)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1) Realizar mapeamento da cadeia de fornecimento aos estaleiros (ABDI)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Estimular Rodadas de Negócio / </a:t>
            </a:r>
            <a:r>
              <a:rPr lang="pt-BR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Supply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Day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3) Promover acordos de cooperação com os </a:t>
            </a:r>
            <a:r>
              <a:rPr lang="pt-BR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APLs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consolidados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535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537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Financiamento, Investimento e Tributação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11)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Melhorar as condições de acesso a financiamentos ao longo da cadeia, em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particular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flexibilização de garantias.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12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Fortalecer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canais de interlocução entre governo, indústria e instituições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financeiras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maneira a melhorar o acesso ao crédito.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13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) Promover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discussão de uma política tributária clara sobre os encargos dos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setores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envolvidos no segmento naval. 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1) </a:t>
            </a: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Promover uma agenda de reuniões entre as Prefeituras e com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os </a:t>
            </a: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Governos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Estadual </a:t>
            </a: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Federal para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discutir a política tributária do setor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Promover a aproximação dos Associados às Instituições Financeiras </a:t>
            </a:r>
            <a:r>
              <a:rPr lang="pt-BR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20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4725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565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Desenvolvimento Sustent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ável</a:t>
            </a:r>
            <a:endParaRPr lang="pt-BR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14)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Fortalecer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gestão pública e a garantia de direitos por meio da melhoria do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sistema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licenciamento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15) Envolver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construir a participação da população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nos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processos de tomada de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decisão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além de criação de estratégias de reconhecimento e participação das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populações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artesanais e tradicionais do Polo Naval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16) Desenvolver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soluções inovadoras para Gestão Ambiental das empresas do Polo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Naval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forma a atender requisitos dos órgãos legais 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endParaRPr lang="pt-BR" sz="1600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1) </a:t>
            </a: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Promover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workshop espec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ífico para discutir os processos de licenciamento e </a:t>
            </a: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boas práticas de gestão ambiental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580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454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Responsabilidade Social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17)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Incentivar a participação das empresas inseridas no arranjo, em ações ou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projetos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que visem à melhoria das condições sociais da população residente no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 lvl="0">
              <a:lnSpc>
                <a:spcPct val="150000"/>
              </a:lnSpc>
            </a:pP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endParaRPr lang="pt-BR" sz="1600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endParaRPr lang="pt-BR" sz="1600" dirty="0">
              <a:solidFill>
                <a:srgbClr val="FFFF00"/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1)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Realização de mapeamento da Vulnerabilidade Social no território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Realização de projetos em parcerias com as empresas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Proposta de um Centro de Serviços na área ocupada em frente ao ERG</a:t>
            </a:r>
            <a:endParaRPr lang="pt-BR" sz="16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7473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" y="1053279"/>
            <a:ext cx="9144001" cy="454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</a:t>
            </a:r>
            <a:r>
              <a:rPr lang="pt-BR" sz="22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Plano de Desenvolvimento do </a:t>
            </a: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Governança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	- Objetivos Estratégicos</a:t>
            </a:r>
            <a:endParaRPr lang="pt-B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18)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Organizar e consolidar a Governança Local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19) </a:t>
            </a: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Apoiar 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 desenvolvimento de projetos estratégicos 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pt-BR" sz="1600" dirty="0" smtClean="0">
                <a:solidFill>
                  <a:srgbClr val="FFFF00"/>
                </a:solidFill>
                <a:latin typeface="Verdana"/>
                <a:cs typeface="Verdana"/>
              </a:rPr>
              <a:t>	-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Prioritárias</a:t>
            </a:r>
            <a:endParaRPr lang="pt-BR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1) 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Mobilização dos Associados </a:t>
            </a:r>
            <a:r>
              <a:rPr lang="pt-BR" sz="16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Fortalecimento da Marca do APL </a:t>
            </a:r>
            <a:r>
              <a:rPr lang="pt-BR" sz="16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3) Plano de Negócios da Associação APL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50000"/>
              </a:lnSpc>
            </a:pPr>
            <a:r>
              <a:rPr lang="pt-B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4) Escritório de Projetos </a:t>
            </a:r>
            <a:r>
              <a:rPr lang="pt-BR" sz="1600" dirty="0" smtClean="0">
                <a:solidFill>
                  <a:srgbClr val="FFFF00"/>
                </a:solidFill>
                <a:latin typeface="ＭＳ ゴシック"/>
                <a:ea typeface="ＭＳ ゴシック"/>
                <a:cs typeface="ＭＳ ゴシック"/>
              </a:rPr>
              <a:t>☐</a:t>
            </a:r>
            <a:endParaRPr lang="pt-BR" sz="16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1167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0724" y="3349866"/>
            <a:ext cx="548227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 ASSOCIE-SE AO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APL</a:t>
            </a:r>
          </a:p>
          <a:p>
            <a:pPr algn="ctr">
              <a:lnSpc>
                <a:spcPct val="150000"/>
              </a:lnSpc>
            </a:pPr>
            <a:r>
              <a:rPr lang="pt-BR" sz="2000" dirty="0" err="1" smtClean="0">
                <a:solidFill>
                  <a:srgbClr val="FFFF00"/>
                </a:solidFill>
                <a:latin typeface="Verdana"/>
                <a:cs typeface="Verdana"/>
              </a:rPr>
              <a:t>www.aplnavalriogrande.org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/#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downloads</a:t>
            </a:r>
            <a:endParaRPr lang="pt-BR" sz="20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0724" y="5755952"/>
            <a:ext cx="548227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DANILO GIROLDO</a:t>
            </a:r>
          </a:p>
          <a:p>
            <a:pPr algn="ctr">
              <a:lnSpc>
                <a:spcPct val="150000"/>
              </a:lnSpc>
            </a:pPr>
            <a:r>
              <a:rPr lang="pt-B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danilovp@</a:t>
            </a:r>
            <a:r>
              <a:rPr lang="pt-BR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furg.br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1913" y="1197722"/>
            <a:ext cx="618001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pt-BR" sz="3600" dirty="0" smtClean="0">
                <a:solidFill>
                  <a:srgbClr val="FFFF00"/>
                </a:solidFill>
                <a:latin typeface="Verdana"/>
                <a:cs typeface="Verdana"/>
              </a:rPr>
              <a:t>MUITO OBRIGADO !!!!</a:t>
            </a:r>
            <a:endParaRPr lang="pt-BR" sz="36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4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460625"/>
            <a:ext cx="3721100" cy="29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711450" y="5156200"/>
            <a:ext cx="215900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4800600" y="4979988"/>
            <a:ext cx="3948113" cy="33813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srgbClr val="DCE6F2"/>
                </a:solidFill>
              </a:rPr>
              <a:t>Rio Grande e entorno (RS)</a:t>
            </a:r>
            <a:endParaRPr lang="en-US" sz="1600" b="1" dirty="0">
              <a:solidFill>
                <a:srgbClr val="DCE6F2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800600" y="4113213"/>
            <a:ext cx="3948113" cy="33813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srgbClr val="DCE6F2"/>
                </a:solidFill>
              </a:rPr>
              <a:t>Ipatinga e entorno – Vale do Aço (MG)</a:t>
            </a:r>
            <a:endParaRPr lang="en-US" sz="1600" b="1" dirty="0">
              <a:solidFill>
                <a:srgbClr val="DCE6F2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800600" y="3633788"/>
            <a:ext cx="3948113" cy="33813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srgbClr val="DCE6F2"/>
                </a:solidFill>
              </a:rPr>
              <a:t>Maragogipe e entorno (BA)</a:t>
            </a:r>
            <a:endParaRPr lang="en-US" sz="1600" b="1" dirty="0">
              <a:solidFill>
                <a:srgbClr val="DCE6F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800600" y="4548188"/>
            <a:ext cx="3948113" cy="338137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srgbClr val="DCE6F2"/>
                </a:solidFill>
              </a:rPr>
              <a:t>Itaboraí e entorno – </a:t>
            </a:r>
            <a:r>
              <a:rPr lang="pt-BR" sz="1600" b="1" dirty="0" err="1">
                <a:solidFill>
                  <a:srgbClr val="DCE6F2"/>
                </a:solidFill>
              </a:rPr>
              <a:t>Conleste</a:t>
            </a:r>
            <a:r>
              <a:rPr lang="pt-BR" sz="1600" b="1" dirty="0">
                <a:solidFill>
                  <a:srgbClr val="DCE6F2"/>
                </a:solidFill>
              </a:rPr>
              <a:t> / </a:t>
            </a:r>
            <a:r>
              <a:rPr lang="pt-BR" sz="1600" b="1" dirty="0" err="1">
                <a:solidFill>
                  <a:srgbClr val="DCE6F2"/>
                </a:solidFill>
              </a:rPr>
              <a:t>Comperj</a:t>
            </a:r>
            <a:r>
              <a:rPr lang="pt-BR" sz="1600" b="1" dirty="0">
                <a:solidFill>
                  <a:srgbClr val="DCE6F2"/>
                </a:solidFill>
              </a:rPr>
              <a:t> (RJ)</a:t>
            </a:r>
            <a:endParaRPr lang="en-US" sz="1600" b="1" dirty="0">
              <a:solidFill>
                <a:srgbClr val="DCE6F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800600" y="3213100"/>
            <a:ext cx="3948113" cy="33813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srgbClr val="DCE6F2"/>
                </a:solidFill>
              </a:rPr>
              <a:t>Ipojuca e entorno - Suape (PE)</a:t>
            </a:r>
            <a:endParaRPr lang="en-US" sz="1600" b="1" dirty="0">
              <a:solidFill>
                <a:srgbClr val="DCE6F2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576638" y="4460875"/>
            <a:ext cx="215900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3522663" y="4243388"/>
            <a:ext cx="215900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4225925" y="3417888"/>
            <a:ext cx="215900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954463" y="3765550"/>
            <a:ext cx="217487" cy="130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" name="Straight Connector 16"/>
          <p:cNvCxnSpPr>
            <a:stCxn id="7" idx="6"/>
            <a:endCxn id="8" idx="1"/>
          </p:cNvCxnSpPr>
          <p:nvPr/>
        </p:nvCxnSpPr>
        <p:spPr bwMode="auto">
          <a:xfrm flipV="1">
            <a:off x="2927350" y="5149850"/>
            <a:ext cx="1873250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6"/>
            <a:endCxn id="11" idx="1"/>
          </p:cNvCxnSpPr>
          <p:nvPr/>
        </p:nvCxnSpPr>
        <p:spPr bwMode="auto">
          <a:xfrm>
            <a:off x="3792538" y="4525963"/>
            <a:ext cx="1008062" cy="192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6"/>
            <a:endCxn id="9" idx="1"/>
          </p:cNvCxnSpPr>
          <p:nvPr/>
        </p:nvCxnSpPr>
        <p:spPr bwMode="auto">
          <a:xfrm flipV="1">
            <a:off x="3738563" y="4283075"/>
            <a:ext cx="1062037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6"/>
            <a:endCxn id="10" idx="1"/>
          </p:cNvCxnSpPr>
          <p:nvPr/>
        </p:nvCxnSpPr>
        <p:spPr bwMode="auto">
          <a:xfrm flipV="1">
            <a:off x="4171950" y="3803650"/>
            <a:ext cx="628650" cy="26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6"/>
            <a:endCxn id="12" idx="1"/>
          </p:cNvCxnSpPr>
          <p:nvPr/>
        </p:nvCxnSpPr>
        <p:spPr bwMode="auto">
          <a:xfrm flipV="1">
            <a:off x="4441825" y="3382963"/>
            <a:ext cx="358775" cy="100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925" y="1196975"/>
            <a:ext cx="91440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PROMINP IND P&amp;G 75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Propostas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de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Política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para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Mobilização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e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Desenvolvimento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de APLs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para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o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Setor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de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Petróleo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, </a:t>
            </a:r>
            <a:r>
              <a:rPr lang="en-US" sz="2000" dirty="0" err="1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Gás</a:t>
            </a:r>
            <a:r>
              <a:rPr lang="en-US" sz="2000" dirty="0">
                <a:solidFill>
                  <a:srgbClr val="DCE6F2"/>
                </a:solidFill>
                <a:latin typeface="Verdana"/>
                <a:ea typeface="+mn-ea"/>
                <a:cs typeface="Verdana"/>
              </a:rPr>
              <a:t> e Naval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688" y="5739728"/>
            <a:ext cx="9144000" cy="6750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DCE6F2"/>
                </a:solidFill>
                <a:latin typeface="Verdana"/>
                <a:cs typeface="Verdana"/>
              </a:rPr>
              <a:t>COORDENADO POR:</a:t>
            </a: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DCE6F2"/>
                </a:solidFill>
                <a:latin typeface="Verdana"/>
                <a:cs typeface="Verdana"/>
              </a:rPr>
              <a:t>MDIC</a:t>
            </a:r>
            <a:r>
              <a:rPr lang="en-US" sz="1600" b="1" dirty="0">
                <a:solidFill>
                  <a:srgbClr val="DCE6F2"/>
                </a:solidFill>
                <a:latin typeface="Verdana"/>
                <a:cs typeface="Verdana"/>
              </a:rPr>
              <a:t> </a:t>
            </a:r>
            <a:r>
              <a:rPr lang="en-US" sz="1600" b="1" dirty="0" smtClean="0">
                <a:solidFill>
                  <a:srgbClr val="DCE6F2"/>
                </a:solidFill>
                <a:latin typeface="Verdana"/>
                <a:cs typeface="Verdana"/>
              </a:rPr>
              <a:t>/ ABDI / BNDES / ABDI / </a:t>
            </a:r>
            <a:r>
              <a:rPr lang="en-US" sz="1600" b="1" dirty="0" err="1" smtClean="0">
                <a:solidFill>
                  <a:srgbClr val="DCE6F2"/>
                </a:solidFill>
                <a:latin typeface="Verdana"/>
                <a:cs typeface="Verdana"/>
              </a:rPr>
              <a:t>Petrobras</a:t>
            </a:r>
            <a:r>
              <a:rPr lang="en-US" sz="1600" b="1" dirty="0">
                <a:solidFill>
                  <a:srgbClr val="DCE6F2"/>
                </a:solidFill>
                <a:latin typeface="Verdana"/>
                <a:cs typeface="Verdana"/>
              </a:rPr>
              <a:t> </a:t>
            </a:r>
            <a:r>
              <a:rPr lang="en-US" sz="1600" b="1" dirty="0" smtClean="0">
                <a:solidFill>
                  <a:srgbClr val="DCE6F2"/>
                </a:solidFill>
                <a:latin typeface="Verdana"/>
                <a:cs typeface="Verdana"/>
              </a:rPr>
              <a:t>/ SEBRAE / CNI / MME</a:t>
            </a:r>
            <a:endParaRPr lang="en-US" sz="1600" b="1" dirty="0">
              <a:solidFill>
                <a:srgbClr val="DCE6F2"/>
              </a:solidFill>
              <a:latin typeface="Verdana"/>
              <a:cs typeface="Verdana"/>
            </a:endParaRP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82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>
            <a:off x="144026" y="3520484"/>
            <a:ext cx="8641546" cy="445197"/>
          </a:xfrm>
          <a:prstGeom prst="chevron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66520" y="3599048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187" y="4085338"/>
            <a:ext cx="2181813" cy="1747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Fev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/2013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Lançamento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Projeto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Ind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P&amp;G 75 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Plano de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Desenvolvimento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de APLs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em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Petróleo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,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Gás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e Naval</a:t>
            </a:r>
            <a:endParaRPr lang="en-US" sz="14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2" y="6063814"/>
            <a:ext cx="917882" cy="73035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09403" y="1760050"/>
            <a:ext cx="1215381" cy="1668123"/>
            <a:chOff x="479367" y="1716170"/>
            <a:chExt cx="1215381" cy="16681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68" y="3039483"/>
              <a:ext cx="1215380" cy="34481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67" y="2684277"/>
              <a:ext cx="1215380" cy="3683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67" y="2370094"/>
              <a:ext cx="1215380" cy="31418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367" y="1940521"/>
              <a:ext cx="1215380" cy="4295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367" y="1716170"/>
              <a:ext cx="1215380" cy="237977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617904" y="3594320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8000" y="4080610"/>
            <a:ext cx="3120954" cy="198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Mar a Mai / 2013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- 2 Workshops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Regionais</a:t>
            </a:r>
            <a:endParaRPr lang="en-US" sz="14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- 3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Encontros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de 4 GTs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- 1 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elatório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de 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aracterização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Território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(RG / SJN / Pelotas)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- 1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Projeto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submetido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à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AGDI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para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apoio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à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rgbClr val="FFFF00"/>
                </a:solidFill>
                <a:latin typeface="Verdana"/>
                <a:cs typeface="Verdana"/>
              </a:rPr>
              <a:t>governança</a:t>
            </a:r>
            <a:endParaRPr lang="en-US" sz="1400" dirty="0" smtClean="0">
              <a:solidFill>
                <a:srgbClr val="FFFF00"/>
              </a:solidFill>
              <a:latin typeface="Verdana"/>
              <a:cs typeface="Verdana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290" y="6094159"/>
            <a:ext cx="2108374" cy="70181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30" name="Group 29"/>
          <p:cNvGrpSpPr/>
          <p:nvPr/>
        </p:nvGrpSpPr>
        <p:grpSpPr>
          <a:xfrm>
            <a:off x="2332137" y="1681173"/>
            <a:ext cx="2872681" cy="1742050"/>
            <a:chOff x="2332305" y="1809773"/>
            <a:chExt cx="2872681" cy="1742050"/>
          </a:xfrm>
        </p:grpSpPr>
        <p:pic>
          <p:nvPicPr>
            <p:cNvPr id="26" name="Picture 6" descr="DSC_0013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305" y="2684276"/>
              <a:ext cx="1424479" cy="867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9" descr="DSC_006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784" y="2664954"/>
              <a:ext cx="1448202" cy="87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0" descr="IMG_0550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784" y="1809773"/>
              <a:ext cx="1139715" cy="85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1" descr="01_08_3_RG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781" y="1809773"/>
              <a:ext cx="1166004" cy="8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Oval 30"/>
          <p:cNvSpPr/>
          <p:nvPr/>
        </p:nvSpPr>
        <p:spPr>
          <a:xfrm>
            <a:off x="6874548" y="3589920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64643" y="4076210"/>
            <a:ext cx="3450755" cy="198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Ago a Out / 2013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Assinatura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Primeiro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Convênio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FURG x AGDI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para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instalação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apoio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à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governança</a:t>
            </a:r>
            <a:r>
              <a:rPr lang="en-US" sz="1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APL</a:t>
            </a:r>
          </a:p>
          <a:p>
            <a:pPr>
              <a:lnSpc>
                <a:spcPct val="110000"/>
              </a:lnSpc>
            </a:pPr>
            <a:endParaRPr lang="en-US" sz="14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- A FURG 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TORNOU-</a:t>
            </a:r>
            <a:r>
              <a:rPr lang="en-US" sz="1400" dirty="0" smtClean="0">
                <a:solidFill>
                  <a:srgbClr val="FFFF00"/>
                </a:solidFill>
                <a:latin typeface="Verdana"/>
                <a:cs typeface="Verdana"/>
              </a:rPr>
              <a:t>SE A ENTIDADE GESTORA DO APL DURANTE O PRIMEIRO ANO DE IMPLANTAÇÃO</a:t>
            </a:r>
          </a:p>
        </p:txBody>
      </p:sp>
      <p:pic>
        <p:nvPicPr>
          <p:cNvPr id="33" name="Picture 9" descr="http://www.furg.br/img/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71" y="6093846"/>
            <a:ext cx="798718" cy="69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Slide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3" y="1670699"/>
            <a:ext cx="2312708" cy="1734531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-1" y="1053279"/>
            <a:ext cx="89154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1)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Histórico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 APL Polo Naval e Offshore de Rio Grande e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Entorno</a:t>
            </a:r>
            <a:endParaRPr lang="en-US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9285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1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6"/>
          <p:cNvSpPr/>
          <p:nvPr/>
        </p:nvSpPr>
        <p:spPr>
          <a:xfrm>
            <a:off x="144026" y="1648234"/>
            <a:ext cx="8641546" cy="445197"/>
          </a:xfrm>
          <a:prstGeom prst="chevron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60588" y="1726798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187" y="2132713"/>
            <a:ext cx="2403852" cy="171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Dez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/2013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Assinatura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segundo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convênio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FURG x AGDI: 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Plano de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Desenvolvimento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do APL</a:t>
            </a:r>
            <a:endParaRPr lang="en-US" sz="1600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41210" y="1722070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01741" y="1717670"/>
            <a:ext cx="301146" cy="3011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9" y="4526534"/>
            <a:ext cx="2108374" cy="70181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2684920" y="2132713"/>
            <a:ext cx="3058897" cy="2254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Jan a Jul / 2014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- 2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Reuniões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Comitê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estor</a:t>
            </a:r>
            <a:endParaRPr lang="en-US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- Plano de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Desenvolvimento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elaborado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validado</a:t>
            </a:r>
            <a:endParaRPr lang="en-US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-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Estatuto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da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Associação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do APL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elaborado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e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em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consulta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pública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83" y="4614884"/>
            <a:ext cx="2904534" cy="54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000047" y="2132713"/>
            <a:ext cx="2988964" cy="198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Agosto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/ 2014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Assembleia de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Fundação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da </a:t>
            </a:r>
            <a:r>
              <a:rPr 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Associação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do 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APL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-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Primeira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Reunião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do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Conselho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de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Administração</a:t>
            </a:r>
            <a:endParaRPr lang="en-US" sz="1600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-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Nomeação</a:t>
            </a:r>
            <a:r>
              <a:rPr lang="en-US" sz="1600" dirty="0" smtClean="0">
                <a:solidFill>
                  <a:srgbClr val="FFFF00"/>
                </a:solidFill>
                <a:latin typeface="Verdana"/>
                <a:cs typeface="Verdana"/>
              </a:rPr>
              <a:t> da </a:t>
            </a:r>
            <a:r>
              <a:rPr lang="en-US" sz="1600" dirty="0" err="1" smtClean="0">
                <a:solidFill>
                  <a:srgbClr val="FFFF00"/>
                </a:solidFill>
                <a:latin typeface="Verdana"/>
                <a:cs typeface="Verdana"/>
              </a:rPr>
              <a:t>Diretoria</a:t>
            </a:r>
            <a:endParaRPr lang="en-US" sz="1600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en-US" sz="16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Registro</a:t>
            </a:r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da </a:t>
            </a:r>
            <a:r>
              <a:rPr lang="en-US" sz="16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Associação</a:t>
            </a:r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3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047" y="4614884"/>
            <a:ext cx="2904534" cy="54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1" y="1053279"/>
            <a:ext cx="891540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1)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Histórico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 APL Polo Naval e Offshore de Rio Grande e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Entorno</a:t>
            </a:r>
            <a:endParaRPr lang="en-US" sz="2000" dirty="0" smtClean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611" y="5382464"/>
            <a:ext cx="89154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COMPETITIVIDADE DO TERRITÓRIO COM QUALIDADE DE VIDA DA POPULAÇÃO E PRODUTIVIDADE DA INDÚSTRIA NAVAL E OFFSHORE</a:t>
            </a:r>
          </a:p>
        </p:txBody>
      </p:sp>
    </p:spTree>
    <p:extLst>
      <p:ext uri="{BB962C8B-B14F-4D97-AF65-F5344CB8AC3E}">
        <p14:creationId xmlns:p14="http://schemas.microsoft.com/office/powerpoint/2010/main" val="25932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9" grpId="0" animBg="1"/>
      <p:bldP spid="31" grpId="0" animBg="1"/>
      <p:bldP spid="36" grpId="0"/>
      <p:bldP spid="3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962082" y="1109177"/>
            <a:ext cx="3151162" cy="55995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76177" y="1168990"/>
            <a:ext cx="2322972" cy="44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ASSEMBLEIA GERAL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25468" y="1743826"/>
            <a:ext cx="2416971" cy="52434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95608" y="1799835"/>
            <a:ext cx="2287417" cy="41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CONSELHO FISCAL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58229" y="2322526"/>
            <a:ext cx="3158868" cy="900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73337" y="2418683"/>
            <a:ext cx="232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CONSELHO DE ADMINISTRAÇÃO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69483" y="3503726"/>
            <a:ext cx="2336360" cy="900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76505" y="3599883"/>
            <a:ext cx="172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DIRETOR PRESIDENTE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69483" y="5560700"/>
            <a:ext cx="2336360" cy="11234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392917" y="5705083"/>
            <a:ext cx="2312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DIRETORIA DE DESENVOLVIMENTO ECONÔMICO E SOCIAL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206079" y="5552352"/>
            <a:ext cx="2336360" cy="113176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50551" y="5721469"/>
            <a:ext cx="2057903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DIRETORIA DE TECNOLOGIA E INOVAÇÃO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0898" y="5552351"/>
            <a:ext cx="2336360" cy="113176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530898" y="5705393"/>
            <a:ext cx="233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DIRETORIA DE FORMAÇÃO DE RECURSOS HUMANOS</a:t>
            </a: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47" name="Straight Connector 46"/>
          <p:cNvCxnSpPr>
            <a:stCxn id="5" idx="2"/>
            <a:endCxn id="12" idx="0"/>
          </p:cNvCxnSpPr>
          <p:nvPr/>
        </p:nvCxnSpPr>
        <p:spPr>
          <a:xfrm>
            <a:off x="4537663" y="1669135"/>
            <a:ext cx="0" cy="65339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15" idx="0"/>
          </p:cNvCxnSpPr>
          <p:nvPr/>
        </p:nvCxnSpPr>
        <p:spPr>
          <a:xfrm>
            <a:off x="4537663" y="3222726"/>
            <a:ext cx="0" cy="2810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5" idx="2"/>
            <a:endCxn id="21" idx="0"/>
          </p:cNvCxnSpPr>
          <p:nvPr/>
        </p:nvCxnSpPr>
        <p:spPr>
          <a:xfrm>
            <a:off x="4537663" y="4403926"/>
            <a:ext cx="0" cy="115677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" idx="2"/>
            <a:endCxn id="9" idx="1"/>
          </p:cNvCxnSpPr>
          <p:nvPr/>
        </p:nvCxnSpPr>
        <p:spPr>
          <a:xfrm rot="16200000" flipH="1">
            <a:off x="5163134" y="1043663"/>
            <a:ext cx="336863" cy="1587805"/>
          </a:xfrm>
          <a:prstGeom prst="bentConnector2">
            <a:avLst/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5" idx="2"/>
            <a:endCxn id="24" idx="0"/>
          </p:cNvCxnSpPr>
          <p:nvPr/>
        </p:nvCxnSpPr>
        <p:spPr>
          <a:xfrm rot="16200000" flipH="1">
            <a:off x="5381748" y="3559841"/>
            <a:ext cx="1148426" cy="2836596"/>
          </a:xfrm>
          <a:prstGeom prst="bentConnector3">
            <a:avLst>
              <a:gd name="adj1" fmla="val 50000"/>
            </a:avLst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5" idx="2"/>
            <a:endCxn id="27" idx="0"/>
          </p:cNvCxnSpPr>
          <p:nvPr/>
        </p:nvCxnSpPr>
        <p:spPr>
          <a:xfrm rot="5400000">
            <a:off x="2544159" y="3558846"/>
            <a:ext cx="1148425" cy="2838585"/>
          </a:xfrm>
          <a:prstGeom prst="bentConnector3">
            <a:avLst>
              <a:gd name="adj1" fmla="val 50000"/>
            </a:avLst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0" y="3402196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-8370" y="4535171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6469" y="1818297"/>
            <a:ext cx="270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NÍVEL ESTRATÉGICO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5946" y="3546047"/>
            <a:ext cx="194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NÍVEL TÁTICO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" y="4503021"/>
            <a:ext cx="296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NÍVEL OPERACIONAL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932486" y="1109177"/>
            <a:ext cx="7283046" cy="5748823"/>
            <a:chOff x="932486" y="2322526"/>
            <a:chExt cx="7283046" cy="4535474"/>
          </a:xfrm>
        </p:grpSpPr>
        <p:sp>
          <p:nvSpPr>
            <p:cNvPr id="78" name="Oval 77"/>
            <p:cNvSpPr/>
            <p:nvPr/>
          </p:nvSpPr>
          <p:spPr>
            <a:xfrm>
              <a:off x="932486" y="2322526"/>
              <a:ext cx="7283046" cy="45354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9000"/>
              </a:schemeClr>
            </a:solidFill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4285" y="4186328"/>
              <a:ext cx="23296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SECRETARIA EXECUTIVA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16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1053279"/>
            <a:ext cx="9144001" cy="56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Plano de Desenvolvimento do APL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CONVÊNIO FURG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x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AGDI – Dez/2013 a Set/2014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Coordenação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Prof. Rafael Paes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Artur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Roberto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Oliveira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Gibbon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MSc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Gibran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da Silva Teixeira, Dr.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Lucia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de Fatima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Socoowski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de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Anello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Dra.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Luciano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Volcanoglo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Biehl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Dr.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Marcelo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Vinicius de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la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Rocha Domingues, Dr.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</a:t>
            </a:r>
            <a:r>
              <a:rPr lang="pt-BR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Patrizia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Raggi Abdallah, Dra.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Silvia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Silva da Costa Botelho, Dra.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	- Viviani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Kwecko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pt-BR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Msc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04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1053279"/>
            <a:ext cx="9144001" cy="334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2) Plano de Desenvolvimento do APL</a:t>
            </a: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Objetivo</a:t>
            </a:r>
          </a:p>
          <a:p>
            <a:pPr marL="627063" algn="just">
              <a:lnSpc>
                <a:spcPct val="150000"/>
              </a:lnSpc>
            </a:pP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-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Elaborar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com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metodologia participativa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uma agenda de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ações de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curto, médio e longo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prazo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,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visando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melhorar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a inserção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competitiva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do território e </a:t>
            </a:r>
            <a:r>
              <a:rPr lang="pt-BR" sz="2000" dirty="0" smtClean="0">
                <a:solidFill>
                  <a:srgbClr val="FFFF00"/>
                </a:solidFill>
                <a:latin typeface="Verdana"/>
                <a:cs typeface="Verdana"/>
              </a:rPr>
              <a:t>mitigar </a:t>
            </a:r>
            <a:r>
              <a:rPr lang="pt-BR" sz="2000" dirty="0">
                <a:solidFill>
                  <a:srgbClr val="FFFF00"/>
                </a:solidFill>
                <a:latin typeface="Verdana"/>
                <a:cs typeface="Verdana"/>
              </a:rPr>
              <a:t>os impactos indesejados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relacionados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à consolidação do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Polo </a:t>
            </a:r>
            <a:r>
              <a:rPr lang="pt-B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Naval de Rio Grande </a:t>
            </a:r>
            <a:r>
              <a:rPr lang="pt-BR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e Entorno.</a:t>
            </a:r>
            <a:endParaRPr lang="pt-BR" sz="2000" dirty="0">
              <a:solidFill>
                <a:schemeClr val="tx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98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23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1130</Words>
  <Application>Microsoft Macintosh PowerPoint</Application>
  <PresentationFormat>On-screen Show (4:3)</PresentationFormat>
  <Paragraphs>210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Danilo Giroldo</dc:creator>
  <cp:lastModifiedBy>Danilo Giroldo</cp:lastModifiedBy>
  <cp:revision>83</cp:revision>
  <dcterms:created xsi:type="dcterms:W3CDTF">2014-07-15T21:56:23Z</dcterms:created>
  <dcterms:modified xsi:type="dcterms:W3CDTF">2014-11-05T03:24:22Z</dcterms:modified>
</cp:coreProperties>
</file>